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307" r:id="rId4"/>
    <p:sldId id="308" r:id="rId5"/>
    <p:sldId id="263" r:id="rId6"/>
    <p:sldId id="264" r:id="rId7"/>
    <p:sldId id="309" r:id="rId8"/>
    <p:sldId id="310" r:id="rId9"/>
    <p:sldId id="311" r:id="rId10"/>
    <p:sldId id="268" r:id="rId11"/>
    <p:sldId id="312" r:id="rId12"/>
    <p:sldId id="313" r:id="rId13"/>
    <p:sldId id="314" r:id="rId14"/>
    <p:sldId id="315" r:id="rId15"/>
    <p:sldId id="273" r:id="rId16"/>
    <p:sldId id="274" r:id="rId17"/>
    <p:sldId id="275" r:id="rId18"/>
    <p:sldId id="316" r:id="rId19"/>
    <p:sldId id="277" r:id="rId20"/>
    <p:sldId id="317" r:id="rId21"/>
    <p:sldId id="318" r:id="rId22"/>
    <p:sldId id="280" r:id="rId23"/>
    <p:sldId id="281" r:id="rId24"/>
    <p:sldId id="319" r:id="rId25"/>
    <p:sldId id="283" r:id="rId26"/>
    <p:sldId id="284" r:id="rId27"/>
    <p:sldId id="285" r:id="rId28"/>
    <p:sldId id="287" r:id="rId29"/>
    <p:sldId id="320" r:id="rId30"/>
    <p:sldId id="288" r:id="rId31"/>
    <p:sldId id="321" r:id="rId32"/>
    <p:sldId id="290" r:id="rId33"/>
    <p:sldId id="291" r:id="rId34"/>
    <p:sldId id="322" r:id="rId35"/>
    <p:sldId id="293" r:id="rId36"/>
    <p:sldId id="294" r:id="rId37"/>
    <p:sldId id="295" r:id="rId38"/>
    <p:sldId id="296" r:id="rId39"/>
    <p:sldId id="323" r:id="rId40"/>
    <p:sldId id="298" r:id="rId41"/>
    <p:sldId id="324" r:id="rId42"/>
    <p:sldId id="300" r:id="rId43"/>
    <p:sldId id="301" r:id="rId44"/>
    <p:sldId id="325" r:id="rId45"/>
    <p:sldId id="326" r:id="rId46"/>
    <p:sldId id="304" r:id="rId47"/>
    <p:sldId id="305" r:id="rId48"/>
    <p:sldId id="327" r:id="rId49"/>
    <p:sldId id="260" r:id="rId50"/>
  </p:sldIdLst>
  <p:sldSz cx="9144000" cy="5715000" type="screen16x10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5D9FFF"/>
    <a:srgbClr val="6666FF"/>
    <a:srgbClr val="996633"/>
    <a:srgbClr val="CC9900"/>
    <a:srgbClr val="CC6600"/>
    <a:srgbClr val="FFCC66"/>
    <a:srgbClr val="EAAD00"/>
    <a:srgbClr val="EEC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16" autoAdjust="0"/>
    <p:restoredTop sz="94586" autoAdjust="0"/>
  </p:normalViewPr>
  <p:slideViewPr>
    <p:cSldViewPr>
      <p:cViewPr varScale="1">
        <p:scale>
          <a:sx n="99" d="100"/>
          <a:sy n="99" d="100"/>
        </p:scale>
        <p:origin x="1190" y="8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 userDrawn="1"/>
        </p:nvSpPr>
        <p:spPr>
          <a:xfrm rot="21316394">
            <a:off x="1434475" y="695670"/>
            <a:ext cx="6808969" cy="38727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 userDrawn="1"/>
        </p:nvSpPr>
        <p:spPr>
          <a:xfrm rot="379265">
            <a:off x="5325854" y="893760"/>
            <a:ext cx="3005450" cy="31736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 userDrawn="1"/>
        </p:nvSpPr>
        <p:spPr>
          <a:xfrm rot="20740432">
            <a:off x="2110877" y="1076609"/>
            <a:ext cx="3287906" cy="38727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 userDrawn="1"/>
        </p:nvSpPr>
        <p:spPr>
          <a:xfrm rot="155801">
            <a:off x="1834721" y="709151"/>
            <a:ext cx="6166825" cy="39804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Рисунок 30" descr="19247514.png"/>
          <p:cNvPicPr>
            <a:picLocks noChangeAspect="1"/>
          </p:cNvPicPr>
          <p:nvPr userDrawn="1"/>
        </p:nvPicPr>
        <p:blipFill>
          <a:blip r:embed="rId2" cstate="screen">
            <a:duotone>
              <a:prstClr val="black"/>
              <a:srgbClr val="0066FF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 rot="16200000">
            <a:off x="2152650" y="-1390651"/>
            <a:ext cx="5448300" cy="8382000"/>
          </a:xfrm>
          <a:prstGeom prst="rect">
            <a:avLst/>
          </a:prstGeom>
        </p:spPr>
      </p:pic>
      <p:sp>
        <p:nvSpPr>
          <p:cNvPr id="11" name="Рамка 10"/>
          <p:cNvSpPr/>
          <p:nvPr userDrawn="1"/>
        </p:nvSpPr>
        <p:spPr>
          <a:xfrm>
            <a:off x="0" y="0"/>
            <a:ext cx="9144000" cy="5715000"/>
          </a:xfrm>
          <a:prstGeom prst="frame">
            <a:avLst>
              <a:gd name="adj1" fmla="val 3054"/>
            </a:avLst>
          </a:prstGeom>
          <a:solidFill>
            <a:srgbClr val="0066FF"/>
          </a:solidFill>
          <a:ln>
            <a:solidFill>
              <a:srgbClr val="6666FF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30" name="Группа 29"/>
          <p:cNvGrpSpPr/>
          <p:nvPr userDrawn="1"/>
        </p:nvGrpSpPr>
        <p:grpSpPr>
          <a:xfrm>
            <a:off x="304800" y="3314700"/>
            <a:ext cx="2057400" cy="2209800"/>
            <a:chOff x="-1447800" y="3086100"/>
            <a:chExt cx="2138030" cy="2302321"/>
          </a:xfrm>
        </p:grpSpPr>
        <p:sp>
          <p:nvSpPr>
            <p:cNvPr id="28" name="Овал 27"/>
            <p:cNvSpPr/>
            <p:nvPr userDrawn="1"/>
          </p:nvSpPr>
          <p:spPr>
            <a:xfrm rot="13521029">
              <a:off x="-236623" y="4925843"/>
              <a:ext cx="214865" cy="388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Овал 24"/>
            <p:cNvSpPr/>
            <p:nvPr userDrawn="1"/>
          </p:nvSpPr>
          <p:spPr>
            <a:xfrm rot="16782434">
              <a:off x="-824190" y="5067410"/>
              <a:ext cx="199631" cy="4197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 userDrawn="1"/>
          </p:nvSpPr>
          <p:spPr>
            <a:xfrm>
              <a:off x="-1143000" y="3467100"/>
              <a:ext cx="900000" cy="57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9" name="Рисунок 18" descr="281220162309.jpg"/>
            <p:cNvPicPr>
              <a:picLocks noChangeAspect="1"/>
            </p:cNvPicPr>
            <p:nvPr userDrawn="1"/>
          </p:nvPicPr>
          <p:blipFill>
            <a:blip r:embed="rId3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-1447800" y="3086100"/>
              <a:ext cx="2138030" cy="2302321"/>
            </a:xfrm>
            <a:prstGeom prst="rect">
              <a:avLst/>
            </a:prstGeom>
          </p:spPr>
        </p:pic>
      </p:grpSp>
      <p:pic>
        <p:nvPicPr>
          <p:cNvPr id="18" name="Рисунок 17" descr="0_e4cda_dc6f2be8_orig.png"/>
          <p:cNvPicPr>
            <a:picLocks noChangeAspect="1"/>
          </p:cNvPicPr>
          <p:nvPr userDrawn="1"/>
        </p:nvPicPr>
        <p:blipFill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6781800" y="327052"/>
            <a:ext cx="1328100" cy="20732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TextBox 20"/>
          <p:cNvSpPr txBox="1"/>
          <p:nvPr userDrawn="1"/>
        </p:nvSpPr>
        <p:spPr>
          <a:xfrm>
            <a:off x="0" y="5484168"/>
            <a:ext cx="55976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>
                <a:solidFill>
                  <a:srgbClr val="6666FF"/>
                </a:solidFill>
              </a:rPr>
              <a:t>©Ч.С.А.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add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 userDrawn="1"/>
        </p:nvGrpSpPr>
        <p:grpSpPr>
          <a:xfrm>
            <a:off x="228600" y="3390900"/>
            <a:ext cx="1328100" cy="2073248"/>
            <a:chOff x="9144000" y="1638300"/>
            <a:chExt cx="1328100" cy="2073248"/>
          </a:xfrm>
        </p:grpSpPr>
        <p:sp>
          <p:nvSpPr>
            <p:cNvPr id="11" name="Овал 10"/>
            <p:cNvSpPr/>
            <p:nvPr userDrawn="1"/>
          </p:nvSpPr>
          <p:spPr>
            <a:xfrm>
              <a:off x="9448800" y="1943100"/>
              <a:ext cx="685800" cy="76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Скругленный прямоугольник 11"/>
            <p:cNvSpPr/>
            <p:nvPr userDrawn="1"/>
          </p:nvSpPr>
          <p:spPr>
            <a:xfrm>
              <a:off x="9677400" y="2781300"/>
              <a:ext cx="228600" cy="381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 userDrawn="1"/>
          </p:nvSpPr>
          <p:spPr>
            <a:xfrm rot="18956155">
              <a:off x="9930091" y="3509372"/>
              <a:ext cx="178897" cy="14167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/>
            <p:nvPr userDrawn="1"/>
          </p:nvSpPr>
          <p:spPr>
            <a:xfrm rot="152691">
              <a:off x="9452507" y="3538454"/>
              <a:ext cx="228386" cy="1522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" name="Рисунок 9" descr="0_e4cda_dc6f2be8_orig.png"/>
            <p:cNvPicPr>
              <a:picLocks noChangeAspect="1"/>
            </p:cNvPicPr>
            <p:nvPr userDrawn="1"/>
          </p:nvPicPr>
          <p:blipFill>
            <a:blip r:embed="rId2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>
            <a:xfrm>
              <a:off x="9144000" y="1638300"/>
              <a:ext cx="1328100" cy="2073248"/>
            </a:xfrm>
            <a:prstGeom prst="rect">
              <a:avLst/>
            </a:prstGeom>
          </p:spPr>
        </p:pic>
      </p:grpSp>
      <p:sp>
        <p:nvSpPr>
          <p:cNvPr id="7" name="Рамка 6"/>
          <p:cNvSpPr/>
          <p:nvPr userDrawn="1"/>
        </p:nvSpPr>
        <p:spPr>
          <a:xfrm>
            <a:off x="0" y="0"/>
            <a:ext cx="9144000" cy="5715000"/>
          </a:xfrm>
          <a:prstGeom prst="frame">
            <a:avLst>
              <a:gd name="adj1" fmla="val 3054"/>
            </a:avLst>
          </a:prstGeom>
          <a:solidFill>
            <a:srgbClr val="0066FF"/>
          </a:solidFill>
          <a:ln>
            <a:solidFill>
              <a:srgbClr val="6666FF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extBox 15"/>
          <p:cNvSpPr txBox="1"/>
          <p:nvPr userDrawn="1"/>
        </p:nvSpPr>
        <p:spPr>
          <a:xfrm>
            <a:off x="0" y="5484168"/>
            <a:ext cx="55976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>
                <a:solidFill>
                  <a:srgbClr val="6666FF"/>
                </a:solidFill>
              </a:rPr>
              <a:t>©Ч.С.А.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мка 6"/>
          <p:cNvSpPr/>
          <p:nvPr userDrawn="1"/>
        </p:nvSpPr>
        <p:spPr>
          <a:xfrm>
            <a:off x="0" y="0"/>
            <a:ext cx="9144000" cy="5715000"/>
          </a:xfrm>
          <a:prstGeom prst="frame">
            <a:avLst>
              <a:gd name="adj1" fmla="val 3054"/>
            </a:avLst>
          </a:prstGeom>
          <a:solidFill>
            <a:srgbClr val="0066FF"/>
          </a:solidFill>
          <a:ln>
            <a:solidFill>
              <a:srgbClr val="6666FF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8" name="Группа 17"/>
          <p:cNvGrpSpPr/>
          <p:nvPr userDrawn="1"/>
        </p:nvGrpSpPr>
        <p:grpSpPr>
          <a:xfrm flipH="1">
            <a:off x="7162800" y="419100"/>
            <a:ext cx="1600200" cy="1828800"/>
            <a:chOff x="-1447800" y="3086100"/>
            <a:chExt cx="2138030" cy="2302321"/>
          </a:xfrm>
        </p:grpSpPr>
        <p:sp>
          <p:nvSpPr>
            <p:cNvPr id="19" name="Овал 18"/>
            <p:cNvSpPr/>
            <p:nvPr userDrawn="1"/>
          </p:nvSpPr>
          <p:spPr>
            <a:xfrm rot="13521029">
              <a:off x="-236623" y="4925843"/>
              <a:ext cx="214865" cy="388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 userDrawn="1"/>
          </p:nvSpPr>
          <p:spPr>
            <a:xfrm rot="16782434">
              <a:off x="-824190" y="5067410"/>
              <a:ext cx="199631" cy="4197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Овал 20"/>
            <p:cNvSpPr/>
            <p:nvPr userDrawn="1"/>
          </p:nvSpPr>
          <p:spPr>
            <a:xfrm>
              <a:off x="-1143000" y="3467100"/>
              <a:ext cx="900000" cy="57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2" name="Рисунок 21" descr="281220162309.jpg"/>
            <p:cNvPicPr>
              <a:picLocks noChangeAspect="1"/>
            </p:cNvPicPr>
            <p:nvPr userDrawn="1"/>
          </p:nvPicPr>
          <p:blipFill>
            <a:blip r:embed="rId2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-1447800" y="3086100"/>
              <a:ext cx="2138030" cy="2302321"/>
            </a:xfrm>
            <a:prstGeom prst="rect">
              <a:avLst/>
            </a:prstGeom>
          </p:spPr>
        </p:pic>
      </p:grpSp>
      <p:sp>
        <p:nvSpPr>
          <p:cNvPr id="13" name="TextBox 12"/>
          <p:cNvSpPr txBox="1"/>
          <p:nvPr userDrawn="1"/>
        </p:nvSpPr>
        <p:spPr>
          <a:xfrm>
            <a:off x="0" y="5484168"/>
            <a:ext cx="55976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>
                <a:solidFill>
                  <a:srgbClr val="6666FF"/>
                </a:solidFill>
              </a:rPr>
              <a:t>©Ч.С.А.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146361_html_14689faa.jpg"/>
          <p:cNvPicPr>
            <a:picLocks noChangeAspect="1"/>
          </p:cNvPicPr>
          <p:nvPr userDrawn="1"/>
        </p:nvPicPr>
        <p:blipFill>
          <a:blip r:embed="rId2" cstate="screen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76200" y="38100"/>
            <a:ext cx="8964000" cy="5600700"/>
          </a:xfrm>
          <a:prstGeom prst="rect">
            <a:avLst/>
          </a:prstGeom>
        </p:spPr>
      </p:pic>
      <p:grpSp>
        <p:nvGrpSpPr>
          <p:cNvPr id="11" name="Группа 10"/>
          <p:cNvGrpSpPr/>
          <p:nvPr userDrawn="1"/>
        </p:nvGrpSpPr>
        <p:grpSpPr>
          <a:xfrm>
            <a:off x="228600" y="3619500"/>
            <a:ext cx="1600200" cy="1828800"/>
            <a:chOff x="-1447800" y="3086100"/>
            <a:chExt cx="2138030" cy="2302321"/>
          </a:xfrm>
        </p:grpSpPr>
        <p:sp>
          <p:nvSpPr>
            <p:cNvPr id="12" name="Овал 11"/>
            <p:cNvSpPr/>
            <p:nvPr userDrawn="1"/>
          </p:nvSpPr>
          <p:spPr>
            <a:xfrm rot="13521029">
              <a:off x="-236623" y="4925843"/>
              <a:ext cx="214865" cy="388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 userDrawn="1"/>
          </p:nvSpPr>
          <p:spPr>
            <a:xfrm rot="16782434">
              <a:off x="-824190" y="5067410"/>
              <a:ext cx="199631" cy="4197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/>
            <p:nvPr userDrawn="1"/>
          </p:nvSpPr>
          <p:spPr>
            <a:xfrm>
              <a:off x="-1143000" y="3467100"/>
              <a:ext cx="900000" cy="57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5" name="Рисунок 14" descr="281220162309.jpg"/>
            <p:cNvPicPr>
              <a:picLocks noChangeAspect="1"/>
            </p:cNvPicPr>
            <p:nvPr userDrawn="1"/>
          </p:nvPicPr>
          <p:blipFill>
            <a:blip r:embed="rId3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-1447800" y="3086100"/>
              <a:ext cx="2138030" cy="2302321"/>
            </a:xfrm>
            <a:prstGeom prst="rect">
              <a:avLst/>
            </a:prstGeom>
          </p:spPr>
        </p:pic>
      </p:grpSp>
      <p:sp>
        <p:nvSpPr>
          <p:cNvPr id="8" name="Рамка 7"/>
          <p:cNvSpPr/>
          <p:nvPr userDrawn="1"/>
        </p:nvSpPr>
        <p:spPr>
          <a:xfrm>
            <a:off x="0" y="0"/>
            <a:ext cx="9144000" cy="5715000"/>
          </a:xfrm>
          <a:prstGeom prst="frame">
            <a:avLst>
              <a:gd name="adj1" fmla="val 3054"/>
            </a:avLst>
          </a:prstGeom>
          <a:solidFill>
            <a:srgbClr val="0066FF"/>
          </a:solidFill>
          <a:ln>
            <a:solidFill>
              <a:srgbClr val="6666FF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extBox 15"/>
          <p:cNvSpPr txBox="1"/>
          <p:nvPr userDrawn="1"/>
        </p:nvSpPr>
        <p:spPr>
          <a:xfrm>
            <a:off x="0" y="5484168"/>
            <a:ext cx="55976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>
                <a:solidFill>
                  <a:srgbClr val="6666FF"/>
                </a:solidFill>
              </a:rPr>
              <a:t>©Ч.С.А.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hello_html_b79f1c6.png"/>
          <p:cNvPicPr>
            <a:picLocks noChangeAspect="1"/>
          </p:cNvPicPr>
          <p:nvPr userDrawn="1"/>
        </p:nvPicPr>
        <p:blipFill>
          <a:blip r:embed="rId2" cstate="screen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</p:spPr>
      </p:pic>
      <p:grpSp>
        <p:nvGrpSpPr>
          <p:cNvPr id="22" name="Группа 21"/>
          <p:cNvGrpSpPr/>
          <p:nvPr userDrawn="1"/>
        </p:nvGrpSpPr>
        <p:grpSpPr>
          <a:xfrm>
            <a:off x="348300" y="3467100"/>
            <a:ext cx="1175700" cy="1920848"/>
            <a:chOff x="9144000" y="1638300"/>
            <a:chExt cx="1328100" cy="2073248"/>
          </a:xfrm>
        </p:grpSpPr>
        <p:sp>
          <p:nvSpPr>
            <p:cNvPr id="23" name="Овал 22"/>
            <p:cNvSpPr/>
            <p:nvPr userDrawn="1"/>
          </p:nvSpPr>
          <p:spPr>
            <a:xfrm>
              <a:off x="9448800" y="1943100"/>
              <a:ext cx="685800" cy="76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Скругленный прямоугольник 23"/>
            <p:cNvSpPr/>
            <p:nvPr userDrawn="1"/>
          </p:nvSpPr>
          <p:spPr>
            <a:xfrm>
              <a:off x="9677400" y="2781300"/>
              <a:ext cx="228600" cy="381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Овал 24"/>
            <p:cNvSpPr/>
            <p:nvPr userDrawn="1"/>
          </p:nvSpPr>
          <p:spPr>
            <a:xfrm rot="18956155">
              <a:off x="9930091" y="3509372"/>
              <a:ext cx="178897" cy="14167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Овал 25"/>
            <p:cNvSpPr/>
            <p:nvPr userDrawn="1"/>
          </p:nvSpPr>
          <p:spPr>
            <a:xfrm rot="152691">
              <a:off x="9452507" y="3538454"/>
              <a:ext cx="228386" cy="1522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7" name="Рисунок 26" descr="0_e4cda_dc6f2be8_orig.png"/>
            <p:cNvPicPr>
              <a:picLocks noChangeAspect="1"/>
            </p:cNvPicPr>
            <p:nvPr userDrawn="1"/>
          </p:nvPicPr>
          <p:blipFill>
            <a:blip r:embed="rId3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>
            <a:xfrm>
              <a:off x="9144000" y="1638300"/>
              <a:ext cx="1328100" cy="2073248"/>
            </a:xfrm>
            <a:prstGeom prst="rect">
              <a:avLst/>
            </a:prstGeom>
          </p:spPr>
        </p:pic>
      </p:grpSp>
      <p:sp>
        <p:nvSpPr>
          <p:cNvPr id="10" name="Рамка 9"/>
          <p:cNvSpPr/>
          <p:nvPr userDrawn="1"/>
        </p:nvSpPr>
        <p:spPr>
          <a:xfrm>
            <a:off x="0" y="0"/>
            <a:ext cx="9144000" cy="5715000"/>
          </a:xfrm>
          <a:prstGeom prst="frame">
            <a:avLst>
              <a:gd name="adj1" fmla="val 3054"/>
            </a:avLst>
          </a:prstGeom>
          <a:solidFill>
            <a:srgbClr val="0066FF"/>
          </a:solidFill>
          <a:ln>
            <a:solidFill>
              <a:srgbClr val="6666FF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TextBox 17"/>
          <p:cNvSpPr txBox="1"/>
          <p:nvPr userDrawn="1"/>
        </p:nvSpPr>
        <p:spPr>
          <a:xfrm>
            <a:off x="0" y="5484168"/>
            <a:ext cx="55976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>
                <a:solidFill>
                  <a:srgbClr val="6666FF"/>
                </a:solidFill>
              </a:rPr>
              <a:t>©Ч.С.А.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 userDrawn="1"/>
        </p:nvGrpSpPr>
        <p:grpSpPr>
          <a:xfrm>
            <a:off x="7815900" y="342900"/>
            <a:ext cx="1023300" cy="1752600"/>
            <a:chOff x="9144000" y="1638300"/>
            <a:chExt cx="1328100" cy="2073248"/>
          </a:xfrm>
        </p:grpSpPr>
        <p:sp>
          <p:nvSpPr>
            <p:cNvPr id="9" name="Овал 8"/>
            <p:cNvSpPr/>
            <p:nvPr userDrawn="1"/>
          </p:nvSpPr>
          <p:spPr>
            <a:xfrm>
              <a:off x="9448800" y="1943100"/>
              <a:ext cx="685800" cy="76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Скругленный прямоугольник 9"/>
            <p:cNvSpPr/>
            <p:nvPr userDrawn="1"/>
          </p:nvSpPr>
          <p:spPr>
            <a:xfrm>
              <a:off x="9677400" y="2781300"/>
              <a:ext cx="228600" cy="381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/>
            <p:cNvSpPr/>
            <p:nvPr userDrawn="1"/>
          </p:nvSpPr>
          <p:spPr>
            <a:xfrm rot="18956155">
              <a:off x="9930091" y="3509372"/>
              <a:ext cx="178897" cy="14167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Овал 11"/>
            <p:cNvSpPr/>
            <p:nvPr userDrawn="1"/>
          </p:nvSpPr>
          <p:spPr>
            <a:xfrm rot="152691">
              <a:off x="9452507" y="3538454"/>
              <a:ext cx="228386" cy="1522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3" name="Рисунок 12" descr="0_e4cda_dc6f2be8_orig.png"/>
            <p:cNvPicPr>
              <a:picLocks noChangeAspect="1"/>
            </p:cNvPicPr>
            <p:nvPr userDrawn="1"/>
          </p:nvPicPr>
          <p:blipFill>
            <a:blip r:embed="rId2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>
            <a:xfrm>
              <a:off x="9144000" y="1638300"/>
              <a:ext cx="1328100" cy="2073248"/>
            </a:xfrm>
            <a:prstGeom prst="rect">
              <a:avLst/>
            </a:prstGeom>
          </p:spPr>
        </p:pic>
      </p:grpSp>
      <p:sp>
        <p:nvSpPr>
          <p:cNvPr id="6" name="Рамка 5"/>
          <p:cNvSpPr/>
          <p:nvPr userDrawn="1"/>
        </p:nvSpPr>
        <p:spPr>
          <a:xfrm>
            <a:off x="0" y="0"/>
            <a:ext cx="9144000" cy="5715000"/>
          </a:xfrm>
          <a:prstGeom prst="frame">
            <a:avLst>
              <a:gd name="adj1" fmla="val 3054"/>
            </a:avLst>
          </a:prstGeom>
          <a:solidFill>
            <a:srgbClr val="0066FF"/>
          </a:solidFill>
          <a:ln>
            <a:solidFill>
              <a:srgbClr val="6666FF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0" y="5484168"/>
            <a:ext cx="55976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>
                <a:solidFill>
                  <a:srgbClr val="6666FF"/>
                </a:solidFill>
              </a:rPr>
              <a:t>©Ч.С.А.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/>
          <p:cNvGrpSpPr/>
          <p:nvPr userDrawn="1"/>
        </p:nvGrpSpPr>
        <p:grpSpPr>
          <a:xfrm>
            <a:off x="228600" y="3619500"/>
            <a:ext cx="1600200" cy="1828800"/>
            <a:chOff x="-1447800" y="3086100"/>
            <a:chExt cx="2138030" cy="2302321"/>
          </a:xfrm>
        </p:grpSpPr>
        <p:sp>
          <p:nvSpPr>
            <p:cNvPr id="17" name="Овал 16"/>
            <p:cNvSpPr/>
            <p:nvPr userDrawn="1"/>
          </p:nvSpPr>
          <p:spPr>
            <a:xfrm rot="13521029">
              <a:off x="-236623" y="4925843"/>
              <a:ext cx="214865" cy="388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/>
            <p:nvPr userDrawn="1"/>
          </p:nvSpPr>
          <p:spPr>
            <a:xfrm rot="16782434">
              <a:off x="-824190" y="5067410"/>
              <a:ext cx="199631" cy="4197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Овал 18"/>
            <p:cNvSpPr/>
            <p:nvPr userDrawn="1"/>
          </p:nvSpPr>
          <p:spPr>
            <a:xfrm>
              <a:off x="-1143000" y="3467100"/>
              <a:ext cx="900000" cy="57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0" name="Рисунок 19" descr="281220162309.jpg"/>
            <p:cNvPicPr>
              <a:picLocks noChangeAspect="1"/>
            </p:cNvPicPr>
            <p:nvPr userDrawn="1"/>
          </p:nvPicPr>
          <p:blipFill>
            <a:blip r:embed="rId2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-1447800" y="3086100"/>
              <a:ext cx="2138030" cy="2302321"/>
            </a:xfrm>
            <a:prstGeom prst="rect">
              <a:avLst/>
            </a:prstGeom>
          </p:spPr>
        </p:pic>
      </p:grpSp>
      <p:sp>
        <p:nvSpPr>
          <p:cNvPr id="5" name="Рамка 4"/>
          <p:cNvSpPr/>
          <p:nvPr userDrawn="1"/>
        </p:nvSpPr>
        <p:spPr>
          <a:xfrm>
            <a:off x="0" y="0"/>
            <a:ext cx="9144000" cy="5715000"/>
          </a:xfrm>
          <a:prstGeom prst="frame">
            <a:avLst>
              <a:gd name="adj1" fmla="val 3054"/>
            </a:avLst>
          </a:prstGeom>
          <a:solidFill>
            <a:srgbClr val="0066FF"/>
          </a:solidFill>
          <a:ln>
            <a:solidFill>
              <a:srgbClr val="6666FF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5484168"/>
            <a:ext cx="55976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>
                <a:solidFill>
                  <a:srgbClr val="6666FF"/>
                </a:solidFill>
              </a:rPr>
              <a:t>©Ч.С.А.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 userDrawn="1"/>
        </p:nvGrpSpPr>
        <p:grpSpPr>
          <a:xfrm>
            <a:off x="228600" y="190500"/>
            <a:ext cx="8712000" cy="5328000"/>
            <a:chOff x="228600" y="190500"/>
            <a:chExt cx="8712000" cy="5328000"/>
          </a:xfrm>
        </p:grpSpPr>
        <p:sp>
          <p:nvSpPr>
            <p:cNvPr id="9" name="Прямоугольник 8"/>
            <p:cNvSpPr/>
            <p:nvPr userDrawn="1"/>
          </p:nvSpPr>
          <p:spPr>
            <a:xfrm>
              <a:off x="331094" y="287373"/>
              <a:ext cx="8507012" cy="50373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Рамка 9"/>
            <p:cNvSpPr/>
            <p:nvPr userDrawn="1"/>
          </p:nvSpPr>
          <p:spPr>
            <a:xfrm>
              <a:off x="228600" y="190500"/>
              <a:ext cx="8712000" cy="5328000"/>
            </a:xfrm>
            <a:prstGeom prst="frame">
              <a:avLst>
                <a:gd name="adj1" fmla="val 3590"/>
              </a:avLst>
            </a:prstGeom>
            <a:solidFill>
              <a:srgbClr val="0066FF"/>
            </a:solidFill>
            <a:ln>
              <a:solidFill>
                <a:srgbClr val="6666FF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 userDrawn="1"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 userDrawn="1"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5484168"/>
            <a:ext cx="55976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>
                <a:solidFill>
                  <a:srgbClr val="5D9FFF"/>
                </a:solidFill>
              </a:rPr>
              <a:t>©Ч.С.А.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D9FFF">
            <a:alpha val="7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slide" Target="slide14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9" Type="http://schemas.openxmlformats.org/officeDocument/2006/relationships/slide" Target="slide40.xml"/><Relationship Id="rId21" Type="http://schemas.openxmlformats.org/officeDocument/2006/relationships/slide" Target="slide22.xml"/><Relationship Id="rId34" Type="http://schemas.openxmlformats.org/officeDocument/2006/relationships/slide" Target="slide35.xml"/><Relationship Id="rId42" Type="http://schemas.openxmlformats.org/officeDocument/2006/relationships/slide" Target="slide43.xml"/><Relationship Id="rId47" Type="http://schemas.openxmlformats.org/officeDocument/2006/relationships/slide" Target="slide48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9" Type="http://schemas.openxmlformats.org/officeDocument/2006/relationships/slide" Target="slide3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5.xml"/><Relationship Id="rId32" Type="http://schemas.openxmlformats.org/officeDocument/2006/relationships/slide" Target="slide33.xml"/><Relationship Id="rId37" Type="http://schemas.openxmlformats.org/officeDocument/2006/relationships/slide" Target="slide38.xml"/><Relationship Id="rId40" Type="http://schemas.openxmlformats.org/officeDocument/2006/relationships/slide" Target="slide41.xml"/><Relationship Id="rId45" Type="http://schemas.openxmlformats.org/officeDocument/2006/relationships/slide" Target="slide46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28" Type="http://schemas.openxmlformats.org/officeDocument/2006/relationships/slide" Target="slide29.xml"/><Relationship Id="rId36" Type="http://schemas.openxmlformats.org/officeDocument/2006/relationships/slide" Target="slide37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31" Type="http://schemas.openxmlformats.org/officeDocument/2006/relationships/slide" Target="slide32.xml"/><Relationship Id="rId44" Type="http://schemas.openxmlformats.org/officeDocument/2006/relationships/slide" Target="slide45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Relationship Id="rId27" Type="http://schemas.openxmlformats.org/officeDocument/2006/relationships/slide" Target="slide28.xml"/><Relationship Id="rId30" Type="http://schemas.openxmlformats.org/officeDocument/2006/relationships/slide" Target="slide31.xml"/><Relationship Id="rId35" Type="http://schemas.openxmlformats.org/officeDocument/2006/relationships/slide" Target="slide36.xml"/><Relationship Id="rId43" Type="http://schemas.openxmlformats.org/officeDocument/2006/relationships/slide" Target="slide44.xml"/><Relationship Id="rId48" Type="http://schemas.openxmlformats.org/officeDocument/2006/relationships/slide" Target="slide49.xml"/><Relationship Id="rId8" Type="http://schemas.openxmlformats.org/officeDocument/2006/relationships/slide" Target="slide9.xml"/><Relationship Id="rId3" Type="http://schemas.openxmlformats.org/officeDocument/2006/relationships/slide" Target="slide4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33" Type="http://schemas.openxmlformats.org/officeDocument/2006/relationships/slide" Target="slide34.xml"/><Relationship Id="rId38" Type="http://schemas.openxmlformats.org/officeDocument/2006/relationships/slide" Target="slide39.xml"/><Relationship Id="rId46" Type="http://schemas.openxmlformats.org/officeDocument/2006/relationships/slide" Target="slide47.xml"/><Relationship Id="rId20" Type="http://schemas.openxmlformats.org/officeDocument/2006/relationships/slide" Target="slide21.xml"/><Relationship Id="rId41" Type="http://schemas.openxmlformats.org/officeDocument/2006/relationships/slide" Target="slide4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9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9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slide" Target="slide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1286104">
            <a:off x="2232043" y="1155751"/>
            <a:ext cx="4566304" cy="2367893"/>
          </a:xfrm>
        </p:spPr>
        <p:txBody>
          <a:bodyPr>
            <a:prstTxWarp prst="textWave1">
              <a:avLst/>
            </a:prstTxWarp>
            <a:normAutofit/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r>
              <a:rPr lang="ru-RU" b="1" dirty="0">
                <a:solidFill>
                  <a:srgbClr val="6666FF"/>
                </a:solidFill>
                <a:latin typeface="Comic Sans MS" pitchFamily="66" charset="0"/>
              </a:rPr>
              <a:t>«Хочу всё знать!»</a:t>
            </a:r>
          </a:p>
        </p:txBody>
      </p:sp>
      <p:sp>
        <p:nvSpPr>
          <p:cNvPr id="4" name="Прямоугольник 3"/>
          <p:cNvSpPr/>
          <p:nvPr/>
        </p:nvSpPr>
        <p:spPr>
          <a:xfrm rot="21348639">
            <a:off x="3290555" y="3510246"/>
            <a:ext cx="451918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и</a:t>
            </a:r>
            <a:r>
              <a:rPr lang="ru-RU" sz="3600" b="0" cap="none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нтерактивная игра</a:t>
            </a:r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30E96897-C49A-4286-9ED0-44C022AD96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76300"/>
            <a:ext cx="8229600" cy="952500"/>
          </a:xfrm>
        </p:spPr>
        <p:txBody>
          <a:bodyPr>
            <a:noAutofit/>
          </a:bodyPr>
          <a:lstStyle/>
          <a:p>
            <a:r>
              <a:rPr lang="ru-RU" sz="3600" dirty="0"/>
              <a:t>Как называется отдельное растение или животное?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511891" y="3390900"/>
            <a:ext cx="3268459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ОРГАНИЗМ</a:t>
            </a:r>
            <a:endParaRPr lang="ru-RU" sz="5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459149" y="3390900"/>
            <a:ext cx="3268459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НИЗОРГАМ</a:t>
            </a:r>
            <a:endParaRPr lang="ru-RU" sz="5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8006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153400" y="4762500"/>
            <a:ext cx="304800" cy="304800"/>
          </a:xfrm>
          <a:prstGeom prst="rect">
            <a:avLst/>
          </a:prstGeom>
        </p:spPr>
      </p:pic>
      <p:sp>
        <p:nvSpPr>
          <p:cNvPr id="13" name="Управляющая кнопка: домой 12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31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7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33400" y="876300"/>
            <a:ext cx="8229600" cy="952500"/>
          </a:xfrm>
        </p:spPr>
        <p:txBody>
          <a:bodyPr>
            <a:noAutofit/>
          </a:bodyPr>
          <a:lstStyle/>
          <a:p>
            <a:r>
              <a:rPr lang="ru-RU" sz="3600" dirty="0"/>
              <a:t>Как называется пористое вулканическое стекло, образовавшееся из остывшей лавы?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934245" y="3390900"/>
            <a:ext cx="23182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МАЗЕП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989872" y="3390900"/>
            <a:ext cx="23124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ПЕМЗА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48006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3" name="Управляющая кнопка: домой 12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4745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1731"/>
                            </p:stCondLst>
                            <p:childTnLst>
                              <p:par>
                                <p:cTn id="18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33400" y="876300"/>
            <a:ext cx="8229600" cy="952500"/>
          </a:xfrm>
        </p:spPr>
        <p:txBody>
          <a:bodyPr>
            <a:noAutofit/>
          </a:bodyPr>
          <a:lstStyle/>
          <a:p>
            <a:r>
              <a:rPr lang="ru-RU" sz="3600" dirty="0"/>
              <a:t>Растение с полезными свойствами, которое может заменить мясо?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уберешь лишние повторяющиеся буквы,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524000" y="3390900"/>
            <a:ext cx="46063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АБВАСАВОБАЯ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63246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239000" y="3390900"/>
            <a:ext cx="14139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СОЯ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2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3" name="Управляющая кнопка: домой 12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31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9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3400" y="876300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Как называется материал, создаваемый путем смешения металлов и других веществ? 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уберешь лишние повторяющиеся буквы,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560615" y="3390900"/>
            <a:ext cx="45331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ОСОПОЛОАВО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61722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705600" y="3390900"/>
            <a:ext cx="22317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СПЛАВ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2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3" name="Управляющая кнопка: домой 12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4745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9731"/>
                            </p:stCondLst>
                            <p:childTnLst>
                              <p:par>
                                <p:cTn id="18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3400" y="876300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Как называются вещества, которые образуются в клетке и ускоряют в ней разные химические реакции?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397848" y="3390900"/>
            <a:ext cx="3391057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МЕНТЕФРЫ</a:t>
            </a:r>
            <a:endParaRPr lang="ru-RU" sz="5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7244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441968" y="3390900"/>
            <a:ext cx="3408304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ФЕРМЕНТЫ</a:t>
            </a:r>
            <a:endParaRPr lang="ru-RU" sz="5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2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3" name="Управляющая кнопка: домой 12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4745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1731"/>
                            </p:stCondLst>
                            <p:childTnLst>
                              <p:par>
                                <p:cTn id="18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76300"/>
            <a:ext cx="8229600" cy="952500"/>
          </a:xfrm>
        </p:spPr>
        <p:txBody>
          <a:bodyPr>
            <a:noAutofit/>
          </a:bodyPr>
          <a:lstStyle/>
          <a:p>
            <a:r>
              <a:rPr lang="ru-RU" sz="3200" dirty="0"/>
              <a:t>Как называется главный строительный материал растительного мира, используемый для изготовления бумаги?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458064" y="3390900"/>
            <a:ext cx="337611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ЦЕЛЛЮЛОЗА</a:t>
            </a:r>
            <a:endParaRPr lang="ru-RU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397881" y="3390900"/>
            <a:ext cx="339099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ЛОЗАЛЮЦЕЛ</a:t>
            </a:r>
            <a:endParaRPr lang="ru-RU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8768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1" name="Управляющая кнопка: домой 10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45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76300"/>
            <a:ext cx="8229600" cy="952500"/>
          </a:xfrm>
        </p:spPr>
        <p:txBody>
          <a:bodyPr>
            <a:noAutofit/>
          </a:bodyPr>
          <a:lstStyle/>
          <a:p>
            <a:r>
              <a:rPr lang="ru-RU" sz="3600" dirty="0"/>
              <a:t>Как называются вращающийся аппарат для механического разделения смеси на составные части?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458004" y="3390900"/>
            <a:ext cx="337624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ЦЕНТРИФУГА</a:t>
            </a:r>
            <a:endParaRPr lang="ru-RU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413111" y="3390900"/>
            <a:ext cx="336053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ФИГАТУРЕНЦ</a:t>
            </a:r>
            <a:endParaRPr lang="ru-RU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8768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1" name="Управляющая кнопка: домой 10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45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76300"/>
            <a:ext cx="8229600" cy="952500"/>
          </a:xfrm>
        </p:spPr>
        <p:txBody>
          <a:bodyPr>
            <a:noAutofit/>
          </a:bodyPr>
          <a:lstStyle/>
          <a:p>
            <a:r>
              <a:rPr lang="ru-RU" sz="3600" dirty="0"/>
              <a:t>Как называется подвижное соединение двух частей механизма, обеспечивающее их вращение?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743340" y="3390900"/>
            <a:ext cx="280557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ШАРНИРЫ</a:t>
            </a:r>
            <a:endParaRPr lang="ru-RU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690593" y="3390900"/>
            <a:ext cx="280557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НАРЫШИР</a:t>
            </a:r>
            <a:endParaRPr lang="ru-RU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8768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1" name="Управляющая кнопка: домой 10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45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533400" y="647700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Назовите вещество, которое хорошо растворяется в воде с выделением тепла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674787" y="3390900"/>
            <a:ext cx="28371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ЛОЩЕЧЬ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8768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727534" y="3390900"/>
            <a:ext cx="28371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ЩЕЛОЧЬ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2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3" name="Управляющая кнопка: домой 12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31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9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76300"/>
            <a:ext cx="8229600" cy="952500"/>
          </a:xfrm>
        </p:spPr>
        <p:txBody>
          <a:bodyPr>
            <a:noAutofit/>
          </a:bodyPr>
          <a:lstStyle/>
          <a:p>
            <a:r>
              <a:rPr lang="ru-RU" sz="3600" dirty="0"/>
              <a:t>Что является проводником электрического тока?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600064" y="3390900"/>
            <a:ext cx="3092129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ЭЛЕКТРОД</a:t>
            </a:r>
            <a:endParaRPr lang="ru-RU" sz="5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541195" y="3390900"/>
            <a:ext cx="3104376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ДОРЕКЛЭТ</a:t>
            </a:r>
            <a:endParaRPr lang="ru-RU" sz="5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8768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1" name="Управляющая кнопка: домой 10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45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hlinkClick r:id="rId2" action="ppaction://hlinksldjump"/>
          </p:cNvPr>
          <p:cNvSpPr/>
          <p:nvPr/>
        </p:nvSpPr>
        <p:spPr>
          <a:xfrm>
            <a:off x="457200" y="8763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9" name="Прямоугольник 8">
            <a:hlinkClick r:id="rId3" action="ppaction://hlinksldjump"/>
          </p:cNvPr>
          <p:cNvSpPr/>
          <p:nvPr/>
        </p:nvSpPr>
        <p:spPr>
          <a:xfrm>
            <a:off x="1066800" y="8763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0" name="Прямоугольник 9">
            <a:hlinkClick r:id="rId4" action="ppaction://hlinksldjump"/>
          </p:cNvPr>
          <p:cNvSpPr/>
          <p:nvPr/>
        </p:nvSpPr>
        <p:spPr>
          <a:xfrm>
            <a:off x="1676400" y="8763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11" name="Прямоугольник 10">
            <a:hlinkClick r:id="rId5" action="ppaction://hlinksldjump"/>
          </p:cNvPr>
          <p:cNvSpPr/>
          <p:nvPr/>
        </p:nvSpPr>
        <p:spPr>
          <a:xfrm>
            <a:off x="2286000" y="8763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12" name="Прямоугольник 11">
            <a:hlinkClick r:id="rId6" action="ppaction://hlinksldjump"/>
          </p:cNvPr>
          <p:cNvSpPr/>
          <p:nvPr/>
        </p:nvSpPr>
        <p:spPr>
          <a:xfrm>
            <a:off x="2895600" y="8763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13" name="Прямоугольник 12">
            <a:hlinkClick r:id="rId7" action="ppaction://hlinksldjump"/>
          </p:cNvPr>
          <p:cNvSpPr/>
          <p:nvPr/>
        </p:nvSpPr>
        <p:spPr>
          <a:xfrm>
            <a:off x="3505200" y="8763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14" name="Прямоугольник 13">
            <a:hlinkClick r:id="rId8" action="ppaction://hlinksldjump"/>
          </p:cNvPr>
          <p:cNvSpPr/>
          <p:nvPr/>
        </p:nvSpPr>
        <p:spPr>
          <a:xfrm>
            <a:off x="4114800" y="8763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15" name="Прямоугольник 14">
            <a:hlinkClick r:id="rId9" action="ppaction://hlinksldjump"/>
          </p:cNvPr>
          <p:cNvSpPr/>
          <p:nvPr/>
        </p:nvSpPr>
        <p:spPr>
          <a:xfrm>
            <a:off x="4724400" y="8763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16" name="Прямоугольник 15">
            <a:hlinkClick r:id="rId10" action="ppaction://hlinksldjump"/>
          </p:cNvPr>
          <p:cNvSpPr/>
          <p:nvPr/>
        </p:nvSpPr>
        <p:spPr>
          <a:xfrm>
            <a:off x="5334000" y="8763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17" name="Прямоугольник 16">
            <a:hlinkClick r:id="rId11" action="ppaction://hlinksldjump"/>
          </p:cNvPr>
          <p:cNvSpPr/>
          <p:nvPr/>
        </p:nvSpPr>
        <p:spPr>
          <a:xfrm>
            <a:off x="5943600" y="8763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10</a:t>
            </a:r>
          </a:p>
        </p:txBody>
      </p:sp>
      <p:sp>
        <p:nvSpPr>
          <p:cNvPr id="18" name="Прямоугольник 17">
            <a:hlinkClick r:id="rId12" action="ppaction://hlinksldjump"/>
          </p:cNvPr>
          <p:cNvSpPr/>
          <p:nvPr/>
        </p:nvSpPr>
        <p:spPr>
          <a:xfrm>
            <a:off x="6553200" y="8763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11</a:t>
            </a:r>
          </a:p>
        </p:txBody>
      </p:sp>
      <p:sp>
        <p:nvSpPr>
          <p:cNvPr id="19" name="Прямоугольник 18">
            <a:hlinkClick r:id="rId13" action="ppaction://hlinksldjump"/>
          </p:cNvPr>
          <p:cNvSpPr/>
          <p:nvPr/>
        </p:nvSpPr>
        <p:spPr>
          <a:xfrm>
            <a:off x="7162800" y="8763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20" name="Прямоугольник 19">
            <a:hlinkClick r:id="rId14" action="ppaction://hlinksldjump"/>
          </p:cNvPr>
          <p:cNvSpPr/>
          <p:nvPr/>
        </p:nvSpPr>
        <p:spPr>
          <a:xfrm>
            <a:off x="7772400" y="8763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13</a:t>
            </a:r>
          </a:p>
        </p:txBody>
      </p:sp>
      <p:sp>
        <p:nvSpPr>
          <p:cNvPr id="21" name="Прямоугольник 20">
            <a:hlinkClick r:id="rId15" action="ppaction://hlinksldjump"/>
          </p:cNvPr>
          <p:cNvSpPr/>
          <p:nvPr/>
        </p:nvSpPr>
        <p:spPr>
          <a:xfrm>
            <a:off x="457200" y="14859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14</a:t>
            </a:r>
          </a:p>
        </p:txBody>
      </p:sp>
      <p:sp>
        <p:nvSpPr>
          <p:cNvPr id="22" name="Прямоугольник 21">
            <a:hlinkClick r:id="rId16" action="ppaction://hlinksldjump"/>
          </p:cNvPr>
          <p:cNvSpPr/>
          <p:nvPr/>
        </p:nvSpPr>
        <p:spPr>
          <a:xfrm>
            <a:off x="1066800" y="14859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15</a:t>
            </a:r>
          </a:p>
        </p:txBody>
      </p:sp>
      <p:sp>
        <p:nvSpPr>
          <p:cNvPr id="23" name="Прямоугольник 22">
            <a:hlinkClick r:id="rId17" action="ppaction://hlinksldjump"/>
          </p:cNvPr>
          <p:cNvSpPr/>
          <p:nvPr/>
        </p:nvSpPr>
        <p:spPr>
          <a:xfrm>
            <a:off x="1676400" y="14859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16</a:t>
            </a:r>
          </a:p>
        </p:txBody>
      </p:sp>
      <p:sp>
        <p:nvSpPr>
          <p:cNvPr id="24" name="Прямоугольник 23">
            <a:hlinkClick r:id="rId18" action="ppaction://hlinksldjump"/>
          </p:cNvPr>
          <p:cNvSpPr/>
          <p:nvPr/>
        </p:nvSpPr>
        <p:spPr>
          <a:xfrm>
            <a:off x="2286000" y="14859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17</a:t>
            </a:r>
          </a:p>
        </p:txBody>
      </p:sp>
      <p:sp>
        <p:nvSpPr>
          <p:cNvPr id="25" name="Прямоугольник 24">
            <a:hlinkClick r:id="rId19" action="ppaction://hlinksldjump"/>
          </p:cNvPr>
          <p:cNvSpPr/>
          <p:nvPr/>
        </p:nvSpPr>
        <p:spPr>
          <a:xfrm>
            <a:off x="2895600" y="14859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18</a:t>
            </a:r>
          </a:p>
        </p:txBody>
      </p:sp>
      <p:sp>
        <p:nvSpPr>
          <p:cNvPr id="26" name="Прямоугольник 25">
            <a:hlinkClick r:id="rId20" action="ppaction://hlinksldjump"/>
          </p:cNvPr>
          <p:cNvSpPr/>
          <p:nvPr/>
        </p:nvSpPr>
        <p:spPr>
          <a:xfrm>
            <a:off x="3505200" y="14859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19</a:t>
            </a:r>
          </a:p>
        </p:txBody>
      </p:sp>
      <p:sp>
        <p:nvSpPr>
          <p:cNvPr id="27" name="Прямоугольник 26">
            <a:hlinkClick r:id="rId21" action="ppaction://hlinksldjump"/>
          </p:cNvPr>
          <p:cNvSpPr/>
          <p:nvPr/>
        </p:nvSpPr>
        <p:spPr>
          <a:xfrm>
            <a:off x="4114800" y="14859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20</a:t>
            </a:r>
          </a:p>
        </p:txBody>
      </p:sp>
      <p:sp>
        <p:nvSpPr>
          <p:cNvPr id="28" name="Прямоугольник 27">
            <a:hlinkClick r:id="rId22" action="ppaction://hlinksldjump"/>
          </p:cNvPr>
          <p:cNvSpPr/>
          <p:nvPr/>
        </p:nvSpPr>
        <p:spPr>
          <a:xfrm>
            <a:off x="4724400" y="14859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21</a:t>
            </a:r>
          </a:p>
        </p:txBody>
      </p:sp>
      <p:sp>
        <p:nvSpPr>
          <p:cNvPr id="29" name="Прямоугольник 28">
            <a:hlinkClick r:id="rId23" action="ppaction://hlinksldjump"/>
          </p:cNvPr>
          <p:cNvSpPr/>
          <p:nvPr/>
        </p:nvSpPr>
        <p:spPr>
          <a:xfrm>
            <a:off x="5334000" y="14859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22</a:t>
            </a:r>
          </a:p>
        </p:txBody>
      </p:sp>
      <p:sp>
        <p:nvSpPr>
          <p:cNvPr id="30" name="Прямоугольник 29">
            <a:hlinkClick r:id="rId24" action="ppaction://hlinksldjump"/>
          </p:cNvPr>
          <p:cNvSpPr/>
          <p:nvPr/>
        </p:nvSpPr>
        <p:spPr>
          <a:xfrm>
            <a:off x="5943600" y="14859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23</a:t>
            </a:r>
          </a:p>
        </p:txBody>
      </p:sp>
      <p:sp>
        <p:nvSpPr>
          <p:cNvPr id="31" name="Прямоугольник 30">
            <a:hlinkClick r:id="rId25" action="ppaction://hlinksldjump"/>
          </p:cNvPr>
          <p:cNvSpPr/>
          <p:nvPr/>
        </p:nvSpPr>
        <p:spPr>
          <a:xfrm>
            <a:off x="6553200" y="14859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24</a:t>
            </a:r>
          </a:p>
        </p:txBody>
      </p:sp>
      <p:sp>
        <p:nvSpPr>
          <p:cNvPr id="32" name="Прямоугольник 31">
            <a:hlinkClick r:id="rId26" action="ppaction://hlinksldjump"/>
          </p:cNvPr>
          <p:cNvSpPr/>
          <p:nvPr/>
        </p:nvSpPr>
        <p:spPr>
          <a:xfrm>
            <a:off x="7162800" y="14859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25</a:t>
            </a:r>
          </a:p>
        </p:txBody>
      </p:sp>
      <p:sp>
        <p:nvSpPr>
          <p:cNvPr id="33" name="Прямоугольник 32">
            <a:hlinkClick r:id="rId27" action="ppaction://hlinksldjump"/>
          </p:cNvPr>
          <p:cNvSpPr/>
          <p:nvPr/>
        </p:nvSpPr>
        <p:spPr>
          <a:xfrm>
            <a:off x="7772400" y="14859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26</a:t>
            </a:r>
          </a:p>
        </p:txBody>
      </p:sp>
      <p:sp>
        <p:nvSpPr>
          <p:cNvPr id="34" name="Прямоугольник 33">
            <a:hlinkClick r:id="rId28" action="ppaction://hlinksldjump"/>
          </p:cNvPr>
          <p:cNvSpPr/>
          <p:nvPr/>
        </p:nvSpPr>
        <p:spPr>
          <a:xfrm>
            <a:off x="1066800" y="20955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27</a:t>
            </a:r>
          </a:p>
        </p:txBody>
      </p:sp>
      <p:sp>
        <p:nvSpPr>
          <p:cNvPr id="35" name="Прямоугольник 34">
            <a:hlinkClick r:id="rId29" action="ppaction://hlinksldjump"/>
          </p:cNvPr>
          <p:cNvSpPr/>
          <p:nvPr/>
        </p:nvSpPr>
        <p:spPr>
          <a:xfrm>
            <a:off x="1676400" y="20955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28</a:t>
            </a:r>
          </a:p>
        </p:txBody>
      </p:sp>
      <p:sp>
        <p:nvSpPr>
          <p:cNvPr id="36" name="Прямоугольник 35">
            <a:hlinkClick r:id="rId30" action="ppaction://hlinksldjump"/>
          </p:cNvPr>
          <p:cNvSpPr/>
          <p:nvPr/>
        </p:nvSpPr>
        <p:spPr>
          <a:xfrm>
            <a:off x="2286000" y="20955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29</a:t>
            </a:r>
          </a:p>
        </p:txBody>
      </p:sp>
      <p:sp>
        <p:nvSpPr>
          <p:cNvPr id="37" name="Прямоугольник 36">
            <a:hlinkClick r:id="rId31" action="ppaction://hlinksldjump"/>
          </p:cNvPr>
          <p:cNvSpPr/>
          <p:nvPr/>
        </p:nvSpPr>
        <p:spPr>
          <a:xfrm>
            <a:off x="2895600" y="20955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30</a:t>
            </a:r>
          </a:p>
        </p:txBody>
      </p:sp>
      <p:sp>
        <p:nvSpPr>
          <p:cNvPr id="38" name="Прямоугольник 37">
            <a:hlinkClick r:id="rId32" action="ppaction://hlinksldjump"/>
          </p:cNvPr>
          <p:cNvSpPr/>
          <p:nvPr/>
        </p:nvSpPr>
        <p:spPr>
          <a:xfrm>
            <a:off x="3505200" y="20955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31</a:t>
            </a:r>
          </a:p>
        </p:txBody>
      </p:sp>
      <p:sp>
        <p:nvSpPr>
          <p:cNvPr id="39" name="Прямоугольник 38">
            <a:hlinkClick r:id="rId33" action="ppaction://hlinksldjump"/>
          </p:cNvPr>
          <p:cNvSpPr/>
          <p:nvPr/>
        </p:nvSpPr>
        <p:spPr>
          <a:xfrm>
            <a:off x="4114800" y="20955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32</a:t>
            </a:r>
          </a:p>
        </p:txBody>
      </p:sp>
      <p:sp>
        <p:nvSpPr>
          <p:cNvPr id="40" name="Прямоугольник 39">
            <a:hlinkClick r:id="rId34" action="ppaction://hlinksldjump"/>
          </p:cNvPr>
          <p:cNvSpPr/>
          <p:nvPr/>
        </p:nvSpPr>
        <p:spPr>
          <a:xfrm>
            <a:off x="4724400" y="20955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33</a:t>
            </a:r>
          </a:p>
        </p:txBody>
      </p:sp>
      <p:sp>
        <p:nvSpPr>
          <p:cNvPr id="41" name="Прямоугольник 40">
            <a:hlinkClick r:id="rId35" action="ppaction://hlinksldjump"/>
          </p:cNvPr>
          <p:cNvSpPr/>
          <p:nvPr/>
        </p:nvSpPr>
        <p:spPr>
          <a:xfrm>
            <a:off x="5334000" y="20955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34</a:t>
            </a:r>
          </a:p>
        </p:txBody>
      </p:sp>
      <p:sp>
        <p:nvSpPr>
          <p:cNvPr id="42" name="Прямоугольник 41">
            <a:hlinkClick r:id="rId36" action="ppaction://hlinksldjump"/>
          </p:cNvPr>
          <p:cNvSpPr/>
          <p:nvPr/>
        </p:nvSpPr>
        <p:spPr>
          <a:xfrm>
            <a:off x="5943600" y="20955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35</a:t>
            </a:r>
          </a:p>
        </p:txBody>
      </p:sp>
      <p:sp>
        <p:nvSpPr>
          <p:cNvPr id="43" name="Прямоугольник 42">
            <a:hlinkClick r:id="rId37" action="ppaction://hlinksldjump"/>
          </p:cNvPr>
          <p:cNvSpPr/>
          <p:nvPr/>
        </p:nvSpPr>
        <p:spPr>
          <a:xfrm>
            <a:off x="6553200" y="20955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36</a:t>
            </a:r>
          </a:p>
        </p:txBody>
      </p:sp>
      <p:sp>
        <p:nvSpPr>
          <p:cNvPr id="44" name="Прямоугольник 43">
            <a:hlinkClick r:id="rId38" action="ppaction://hlinksldjump"/>
          </p:cNvPr>
          <p:cNvSpPr/>
          <p:nvPr/>
        </p:nvSpPr>
        <p:spPr>
          <a:xfrm>
            <a:off x="7162800" y="20955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37</a:t>
            </a:r>
          </a:p>
        </p:txBody>
      </p:sp>
      <p:sp>
        <p:nvSpPr>
          <p:cNvPr id="46" name="Прямоугольник 45">
            <a:hlinkClick r:id="rId39" action="ppaction://hlinksldjump"/>
          </p:cNvPr>
          <p:cNvSpPr/>
          <p:nvPr/>
        </p:nvSpPr>
        <p:spPr>
          <a:xfrm>
            <a:off x="1676400" y="27051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38</a:t>
            </a:r>
          </a:p>
        </p:txBody>
      </p:sp>
      <p:sp>
        <p:nvSpPr>
          <p:cNvPr id="47" name="Прямоугольник 46">
            <a:hlinkClick r:id="rId40" action="ppaction://hlinksldjump"/>
          </p:cNvPr>
          <p:cNvSpPr/>
          <p:nvPr/>
        </p:nvSpPr>
        <p:spPr>
          <a:xfrm>
            <a:off x="2286000" y="27051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39</a:t>
            </a:r>
          </a:p>
        </p:txBody>
      </p:sp>
      <p:sp>
        <p:nvSpPr>
          <p:cNvPr id="48" name="Прямоугольник 47">
            <a:hlinkClick r:id="rId41" action="ppaction://hlinksldjump"/>
          </p:cNvPr>
          <p:cNvSpPr/>
          <p:nvPr/>
        </p:nvSpPr>
        <p:spPr>
          <a:xfrm>
            <a:off x="2895600" y="27051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40</a:t>
            </a:r>
          </a:p>
        </p:txBody>
      </p:sp>
      <p:sp>
        <p:nvSpPr>
          <p:cNvPr id="49" name="Прямоугольник 48">
            <a:hlinkClick r:id="rId42" action="ppaction://hlinksldjump"/>
          </p:cNvPr>
          <p:cNvSpPr/>
          <p:nvPr/>
        </p:nvSpPr>
        <p:spPr>
          <a:xfrm>
            <a:off x="3505200" y="27051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41</a:t>
            </a:r>
          </a:p>
        </p:txBody>
      </p:sp>
      <p:sp>
        <p:nvSpPr>
          <p:cNvPr id="50" name="Прямоугольник 49">
            <a:hlinkClick r:id="rId43" action="ppaction://hlinksldjump"/>
          </p:cNvPr>
          <p:cNvSpPr/>
          <p:nvPr/>
        </p:nvSpPr>
        <p:spPr>
          <a:xfrm>
            <a:off x="4114800" y="27051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42</a:t>
            </a:r>
          </a:p>
        </p:txBody>
      </p:sp>
      <p:sp>
        <p:nvSpPr>
          <p:cNvPr id="51" name="Прямоугольник 50">
            <a:hlinkClick r:id="rId44" action="ppaction://hlinksldjump"/>
          </p:cNvPr>
          <p:cNvSpPr/>
          <p:nvPr/>
        </p:nvSpPr>
        <p:spPr>
          <a:xfrm>
            <a:off x="4724400" y="27051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43</a:t>
            </a:r>
          </a:p>
        </p:txBody>
      </p:sp>
      <p:sp>
        <p:nvSpPr>
          <p:cNvPr id="52" name="Прямоугольник 51">
            <a:hlinkClick r:id="rId45" action="ppaction://hlinksldjump"/>
          </p:cNvPr>
          <p:cNvSpPr/>
          <p:nvPr/>
        </p:nvSpPr>
        <p:spPr>
          <a:xfrm>
            <a:off x="5334000" y="27051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44</a:t>
            </a:r>
          </a:p>
        </p:txBody>
      </p:sp>
      <p:sp>
        <p:nvSpPr>
          <p:cNvPr id="53" name="Прямоугольник 52">
            <a:hlinkClick r:id="rId46" action="ppaction://hlinksldjump"/>
          </p:cNvPr>
          <p:cNvSpPr/>
          <p:nvPr/>
        </p:nvSpPr>
        <p:spPr>
          <a:xfrm>
            <a:off x="5943600" y="27051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45</a:t>
            </a:r>
          </a:p>
        </p:txBody>
      </p:sp>
      <p:sp>
        <p:nvSpPr>
          <p:cNvPr id="54" name="Прямоугольник 53">
            <a:hlinkClick r:id="rId47" action="ppaction://hlinksldjump"/>
          </p:cNvPr>
          <p:cNvSpPr/>
          <p:nvPr/>
        </p:nvSpPr>
        <p:spPr>
          <a:xfrm>
            <a:off x="6553200" y="2705100"/>
            <a:ext cx="609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46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1828800" y="190500"/>
            <a:ext cx="549862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Выбирай любой вопрос</a:t>
            </a:r>
          </a:p>
        </p:txBody>
      </p:sp>
      <p:sp>
        <p:nvSpPr>
          <p:cNvPr id="56" name="Управляющая кнопка: в конец 55">
            <a:hlinkClick r:id="rId48" action="ppaction://hlinksldjump" highlightClick="1"/>
          </p:cNvPr>
          <p:cNvSpPr/>
          <p:nvPr/>
        </p:nvSpPr>
        <p:spPr>
          <a:xfrm>
            <a:off x="7696200" y="4838700"/>
            <a:ext cx="813816" cy="509016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>
                      <p:stCondLst>
                        <p:cond delay="0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96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7" fill="hold">
                      <p:stCondLst>
                        <p:cond delay="0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>
                      <p:stCondLst>
                        <p:cond delay="0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216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7" fill="hold">
                      <p:stCondLst>
                        <p:cond delay="0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2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2" fill="hold">
                      <p:stCondLst>
                        <p:cond delay="0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3400" y="876300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Как называются вещества, которые содержат в себе яд? 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498522" y="3390900"/>
            <a:ext cx="31897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СИНОКТЫ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66177" y="3390900"/>
            <a:ext cx="31599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ТОКСИНЫ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48768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3" name="Управляющая кнопка: домой 12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31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9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3400" y="876300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Как называется дерево, из которого добывают каучук? 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уберешь три лишних слога, узнаешь правильный ответ</a:t>
            </a:r>
          </a:p>
        </p:txBody>
      </p:sp>
      <p:sp>
        <p:nvSpPr>
          <p:cNvPr id="9" name="Стрелка вправо 8"/>
          <p:cNvSpPr/>
          <p:nvPr/>
        </p:nvSpPr>
        <p:spPr>
          <a:xfrm>
            <a:off x="60198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781800" y="3390900"/>
            <a:ext cx="19429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ГЕВЕЯ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30201" y="3390900"/>
            <a:ext cx="4115614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ПАГЕРАВЕЛИЯ</a:t>
            </a:r>
            <a:endParaRPr lang="ru-RU" sz="5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2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3" name="Управляющая кнопка: домой 12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31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10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76300"/>
            <a:ext cx="8229600" cy="952500"/>
          </a:xfrm>
        </p:spPr>
        <p:txBody>
          <a:bodyPr>
            <a:noAutofit/>
          </a:bodyPr>
          <a:lstStyle/>
          <a:p>
            <a:r>
              <a:rPr lang="ru-RU" sz="3600" dirty="0"/>
              <a:t>В какой стране впервые начали делать кукол для взрослых?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951317" y="3390900"/>
            <a:ext cx="23896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ЕГИПЕТ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898569" y="3390900"/>
            <a:ext cx="23896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ИПЕТЕГ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8768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1" name="Управляющая кнопка: домой 10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45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76300"/>
            <a:ext cx="8229600" cy="952500"/>
          </a:xfrm>
        </p:spPr>
        <p:txBody>
          <a:bodyPr>
            <a:noAutofit/>
          </a:bodyPr>
          <a:lstStyle/>
          <a:p>
            <a:r>
              <a:rPr lang="ru-RU" sz="3600" dirty="0"/>
              <a:t>Какой основной материал использовали для изготовления кукол с 1940-х годов?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641907" y="3390900"/>
            <a:ext cx="30084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ПЛАСТИК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589159" y="3390900"/>
            <a:ext cx="30084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ПАСТИКЛ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8768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1" name="Управляющая кнопка: домой 10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45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" grpId="0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3400" y="876300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Какой газ используется для создания рекламных щитов, светящихся вывесок театров, магазинов и ресторанов?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уберешь лишние повторяющиеся буквы,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21268" y="3390900"/>
            <a:ext cx="42118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САНСАЕСОНА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63246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019968" y="3390900"/>
            <a:ext cx="18520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НЕОН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2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3" name="Управляющая кнопка: домой 12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31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9" grpId="0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76300"/>
            <a:ext cx="8229600" cy="952500"/>
          </a:xfrm>
        </p:spPr>
        <p:txBody>
          <a:bodyPr>
            <a:noAutofit/>
          </a:bodyPr>
          <a:lstStyle/>
          <a:p>
            <a:r>
              <a:rPr lang="ru-RU" sz="3600" dirty="0"/>
              <a:t>Из чего создают морскую гладь для корабля в бутылке?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525461" y="3390900"/>
            <a:ext cx="324133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ПЛАСТИЛИН</a:t>
            </a:r>
            <a:endParaRPr lang="ru-RU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464572" y="3390900"/>
            <a:ext cx="325762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ТИЛАПЛИНС</a:t>
            </a:r>
            <a:endParaRPr lang="ru-RU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8768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1" name="Управляющая кнопка: домой 10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45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" grpId="0"/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76300"/>
            <a:ext cx="8229600" cy="952500"/>
          </a:xfrm>
        </p:spPr>
        <p:txBody>
          <a:bodyPr>
            <a:noAutofit/>
          </a:bodyPr>
          <a:lstStyle/>
          <a:p>
            <a:r>
              <a:rPr lang="ru-RU" sz="3600" dirty="0"/>
              <a:t>Какая страна считается родиной футбола?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856839" y="3390900"/>
            <a:ext cx="25785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АНГЛИЯ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806623" y="3390900"/>
            <a:ext cx="25735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ГАЛИЯН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8768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1" name="Управляющая кнопка: домой 10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45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" grpId="0"/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76300"/>
            <a:ext cx="8229600" cy="952500"/>
          </a:xfrm>
        </p:spPr>
        <p:txBody>
          <a:bodyPr>
            <a:noAutofit/>
          </a:bodyPr>
          <a:lstStyle/>
          <a:p>
            <a:r>
              <a:rPr lang="ru-RU" sz="3600" dirty="0"/>
              <a:t>Что составляет основу современных досок для сёрфинга?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791200" y="3390900"/>
            <a:ext cx="316599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ПЕНОПЛАСТ</a:t>
            </a:r>
            <a:endParaRPr lang="ru-RU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62777" y="3390900"/>
            <a:ext cx="313098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ПЛАТОНЕПС</a:t>
            </a:r>
            <a:endParaRPr lang="ru-RU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50292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1" name="Управляющая кнопка: домой 10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45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" grpId="0"/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76300"/>
            <a:ext cx="8229600" cy="952500"/>
          </a:xfrm>
        </p:spPr>
        <p:txBody>
          <a:bodyPr>
            <a:noAutofit/>
          </a:bodyPr>
          <a:lstStyle/>
          <a:p>
            <a:r>
              <a:rPr lang="ru-RU" sz="3600" dirty="0"/>
              <a:t>Какое прозвище было у американского президента Теодора Рузвельта?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022366" y="3390900"/>
            <a:ext cx="22475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ТЕДДИ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969617" y="3390900"/>
            <a:ext cx="22475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ДЕДИТ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8768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1" name="Управляющая кнопка: домой 10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45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" grpId="0"/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3400" y="876300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Как называется напиток, который изобрел Джон Пембертон в 1886 году? 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уберешь лишние повторяющиеся буквы,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404903" y="3390900"/>
            <a:ext cx="4844596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ПРИКРОПРИЛАП</a:t>
            </a:r>
            <a:endParaRPr lang="ru-RU" sz="5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62484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960157" y="3390900"/>
            <a:ext cx="1738425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КОЛА</a:t>
            </a:r>
            <a:endParaRPr lang="ru-RU" sz="5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2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3" name="Управляющая кнопка: домой 12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31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33400" y="876300"/>
            <a:ext cx="8229600" cy="952500"/>
          </a:xfrm>
        </p:spPr>
        <p:txBody>
          <a:bodyPr>
            <a:noAutofit/>
          </a:bodyPr>
          <a:lstStyle/>
          <a:p>
            <a:r>
              <a:rPr lang="ru-RU" sz="3200" dirty="0"/>
              <a:t>Как называется горный лен, который применяют в строительстве, ракетостроении и автомобильной промышленности?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905000" y="3390900"/>
            <a:ext cx="23767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СЕБАСТ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46482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562600" y="3390900"/>
            <a:ext cx="23693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АСБЕСТ</a:t>
            </a:r>
          </a:p>
        </p:txBody>
      </p:sp>
      <p:pic>
        <p:nvPicPr>
          <p:cNvPr id="10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229600" y="4762500"/>
            <a:ext cx="304800" cy="304800"/>
          </a:xfrm>
          <a:prstGeom prst="rect">
            <a:avLst/>
          </a:prstGeom>
        </p:spPr>
      </p:pic>
      <p:sp>
        <p:nvSpPr>
          <p:cNvPr id="11" name="Управляющая кнопка: домой 10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4745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1731"/>
                            </p:stCondLst>
                            <p:childTnLst>
                              <p:par>
                                <p:cTn id="18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76300"/>
            <a:ext cx="8229600" cy="952500"/>
          </a:xfrm>
        </p:spPr>
        <p:txBody>
          <a:bodyPr>
            <a:noAutofit/>
          </a:bodyPr>
          <a:lstStyle/>
          <a:p>
            <a:r>
              <a:rPr lang="ru-RU" sz="3600" dirty="0"/>
              <a:t>Из какого материала сделан наполнитель для кошачьего туалета?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055612" y="3390900"/>
            <a:ext cx="21810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ГЛИНА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978337" y="3390900"/>
            <a:ext cx="22300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АНГИЛ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8768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1" name="Управляющая кнопка: домой 10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45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" grpId="0"/>
      <p:bldP spid="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3400" y="876300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Как называется искусственный воск, из которого делают цветные мелки?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483011" y="3390900"/>
            <a:ext cx="32207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АРФИНАП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8768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570737" y="3390900"/>
            <a:ext cx="31507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ПАРАФИН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2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3" name="Управляющая кнопка: домой 12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31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9" grpId="0"/>
      <p:bldP spid="1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76300"/>
            <a:ext cx="8229600" cy="952500"/>
          </a:xfrm>
        </p:spPr>
        <p:txBody>
          <a:bodyPr>
            <a:noAutofit/>
          </a:bodyPr>
          <a:lstStyle/>
          <a:p>
            <a:r>
              <a:rPr lang="ru-RU" sz="3600" dirty="0"/>
              <a:t>Как называется материал, из которого делают зубную нить?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768998" y="3390900"/>
            <a:ext cx="27542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НЕЙЛОН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16249" y="3390900"/>
            <a:ext cx="27542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ЛОЙНЕН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8768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1" name="Управляющая кнопка: домой 10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45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" grpId="0"/>
      <p:bldP spid="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76300"/>
            <a:ext cx="8229600" cy="952500"/>
          </a:xfrm>
        </p:spPr>
        <p:txBody>
          <a:bodyPr>
            <a:noAutofit/>
          </a:bodyPr>
          <a:lstStyle/>
          <a:p>
            <a:pPr lvl="0"/>
            <a:r>
              <a:rPr lang="ru-RU" sz="3600" dirty="0"/>
              <a:t>Из какого дерева делают обычные спички?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784052" y="3390900"/>
            <a:ext cx="2090637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СОСНА</a:t>
            </a:r>
            <a:endParaRPr lang="ru-RU" sz="5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уберешь лишние повторяющиеся буквы,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622914" y="3390900"/>
            <a:ext cx="4408579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БЕРЕСБОРСЕНА</a:t>
            </a:r>
            <a:endParaRPr lang="ru-RU" sz="5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62484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1" name="Управляющая кнопка: домой 10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45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" grpId="0"/>
      <p:bldP spid="9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3400" y="876300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Назовите материал, из которого делают простые карандаши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847312" y="3390900"/>
            <a:ext cx="24921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ФАТИГР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8768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896149" y="3390900"/>
            <a:ext cx="24999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ГРАФИТ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2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3" name="Управляющая кнопка: домой 12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31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9" grpId="0"/>
      <p:bldP spid="1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76300"/>
            <a:ext cx="8229600" cy="952500"/>
          </a:xfrm>
        </p:spPr>
        <p:txBody>
          <a:bodyPr>
            <a:noAutofit/>
          </a:bodyPr>
          <a:lstStyle/>
          <a:p>
            <a:r>
              <a:rPr lang="ru-RU" sz="3600" dirty="0"/>
              <a:t>Что изобрел в 1908 году швейцарский химик Жак Бранденбергер?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875584" y="3390900"/>
            <a:ext cx="299723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ЦЕЛЛОФАН</a:t>
            </a:r>
            <a:endParaRPr lang="ru-RU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834336" y="3390900"/>
            <a:ext cx="298787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ФЛОЛАЦЕН</a:t>
            </a:r>
            <a:endParaRPr lang="ru-RU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50292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1" name="Управляющая кнопка: домой 10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45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" grpId="0"/>
      <p:bldP spid="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76300"/>
            <a:ext cx="8229600" cy="952500"/>
          </a:xfrm>
        </p:spPr>
        <p:txBody>
          <a:bodyPr>
            <a:noAutofit/>
          </a:bodyPr>
          <a:lstStyle/>
          <a:p>
            <a:r>
              <a:rPr lang="ru-RU" sz="3600" dirty="0"/>
              <a:t>Какой древнегреческий ученый завел обычай начищать зубы мраморной крошкой?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846122" y="3390900"/>
            <a:ext cx="305615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ГИППОКРАТ</a:t>
            </a:r>
            <a:endParaRPr lang="ru-RU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95640" y="3390900"/>
            <a:ext cx="306526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ПИКОПГАРТ</a:t>
            </a:r>
            <a:endParaRPr lang="ru-RU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50292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1" name="Управляющая кнопка: домой 10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45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" grpId="0"/>
      <p:bldP spid="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76300"/>
            <a:ext cx="8229600" cy="952500"/>
          </a:xfrm>
        </p:spPr>
        <p:txBody>
          <a:bodyPr>
            <a:noAutofit/>
          </a:bodyPr>
          <a:lstStyle/>
          <a:p>
            <a:r>
              <a:rPr lang="ru-RU" sz="3600" dirty="0"/>
              <a:t>Из этой простой вещи делают гвозди и шурупы. Что это?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486400" y="3390900"/>
            <a:ext cx="329885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ПРОВОЛОКА</a:t>
            </a:r>
            <a:endParaRPr lang="ru-RU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490556" y="3390900"/>
            <a:ext cx="328455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ВОЛКОРОПА</a:t>
            </a:r>
            <a:endParaRPr lang="ru-RU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8006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1" name="Управляющая кнопка: домой 10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45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" grpId="0"/>
      <p:bldP spid="9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76300"/>
            <a:ext cx="8229600" cy="952500"/>
          </a:xfrm>
        </p:spPr>
        <p:txBody>
          <a:bodyPr>
            <a:noAutofit/>
          </a:bodyPr>
          <a:lstStyle/>
          <a:p>
            <a:r>
              <a:rPr lang="ru-RU" sz="3600" dirty="0"/>
              <a:t>Кто первым из какао-бобов стал делать шоколад?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851534" y="3390900"/>
            <a:ext cx="25685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АЦТЕКИ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841457" y="3390900"/>
            <a:ext cx="25827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ТЕКАЦИ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8006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1" name="Управляющая кнопка: домой 10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45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" grpId="0"/>
      <p:bldP spid="9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3400" y="876300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Что получится, если в воду добавить углекислый газ? 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625563" y="3390900"/>
            <a:ext cx="301454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КВАЗИРОГА</a:t>
            </a:r>
            <a:endParaRPr lang="ru-RU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8006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625254" y="3390900"/>
            <a:ext cx="302114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ГАЗИРОВКА</a:t>
            </a:r>
            <a:endParaRPr lang="ru-RU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2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3" name="Управляющая кнопка: домой 12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31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33400" y="876300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Как называются мельчайшие частицы, из которых состоят все вещества в природе?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829500" y="3390900"/>
            <a:ext cx="25277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ОМЫТА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46482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491331" y="3390900"/>
            <a:ext cx="25118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АТОМЫ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0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153400" y="4762500"/>
            <a:ext cx="304800" cy="304800"/>
          </a:xfrm>
          <a:prstGeom prst="rect">
            <a:avLst/>
          </a:prstGeom>
        </p:spPr>
      </p:pic>
      <p:sp>
        <p:nvSpPr>
          <p:cNvPr id="11" name="Управляющая кнопка: домой 10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4745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1731"/>
                            </p:stCondLst>
                            <p:childTnLst>
                              <p:par>
                                <p:cTn id="18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76300"/>
            <a:ext cx="8229600" cy="952500"/>
          </a:xfrm>
        </p:spPr>
        <p:txBody>
          <a:bodyPr>
            <a:noAutofit/>
          </a:bodyPr>
          <a:lstStyle/>
          <a:p>
            <a:r>
              <a:rPr lang="ru-RU" sz="3600" dirty="0"/>
              <a:t>Что такое итальянская паста с дырочкой внутри?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552704" y="3390900"/>
            <a:ext cx="316625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МАКАРОНЫ</a:t>
            </a:r>
            <a:endParaRPr lang="ru-RU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572570" y="3390900"/>
            <a:ext cx="312053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РАКОНЫМА</a:t>
            </a:r>
            <a:endParaRPr lang="ru-RU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8006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1" name="Управляющая кнопка: домой 10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45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" grpId="0"/>
      <p:bldP spid="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3400" y="876300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Что получится, если в воду добавить углекислый газ? 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625563" y="3390900"/>
            <a:ext cx="301454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КВАЗИРОГА</a:t>
            </a:r>
            <a:endParaRPr lang="ru-RU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8006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625254" y="3390900"/>
            <a:ext cx="302114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ГАЗИРОВКА</a:t>
            </a:r>
            <a:endParaRPr lang="ru-RU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2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3" name="Управляющая кнопка: домой 12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31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9" grpId="0"/>
      <p:bldP spid="11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76300"/>
            <a:ext cx="8229600" cy="952500"/>
          </a:xfrm>
        </p:spPr>
        <p:txBody>
          <a:bodyPr>
            <a:noAutofit/>
          </a:bodyPr>
          <a:lstStyle/>
          <a:p>
            <a:r>
              <a:rPr lang="ru-RU" sz="3600" dirty="0"/>
              <a:t>Как называют цвет джинсов (средний между темно-синим и фиолетовым)?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765293" y="3390900"/>
            <a:ext cx="27410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ИНДИГО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59576" y="3390900"/>
            <a:ext cx="27465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ДОГИНИ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8006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1" name="Управляющая кнопка: домой 10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45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" grpId="0"/>
      <p:bldP spid="9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76300"/>
            <a:ext cx="8229600" cy="952500"/>
          </a:xfrm>
        </p:spPr>
        <p:txBody>
          <a:bodyPr>
            <a:noAutofit/>
          </a:bodyPr>
          <a:lstStyle/>
          <a:p>
            <a:r>
              <a:rPr lang="ru-RU" sz="3600" dirty="0"/>
              <a:t>Как называется плод хлопчатника?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523273" y="3390900"/>
            <a:ext cx="322511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КОРОБОЧКА</a:t>
            </a:r>
            <a:endParaRPr lang="ru-RU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520278" y="3390900"/>
            <a:ext cx="322511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БОЧАКОРОК</a:t>
            </a:r>
            <a:endParaRPr lang="ru-RU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8006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1" name="Управляющая кнопка: домой 10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45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" grpId="0"/>
      <p:bldP spid="9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3400" y="876300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Что добавляют в ткани для того, чтобы она не мялась? 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582573" y="3390900"/>
            <a:ext cx="310052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СТЕРИЛОПЭ</a:t>
            </a:r>
            <a:endParaRPr lang="ru-RU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8006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593004" y="3390900"/>
            <a:ext cx="308565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ПОЛИЭСТЕР</a:t>
            </a:r>
            <a:endParaRPr lang="ru-RU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2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3" name="Управляющая кнопка: домой 12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31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9" grpId="0"/>
      <p:bldP spid="11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533400" y="876300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Как называется материал, из которого делали дамские «шелковые» чулки с 1910 года? 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635538" y="3390900"/>
            <a:ext cx="29946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СОКИВАЗ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48006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649012" y="3390900"/>
            <a:ext cx="29736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ВИСКОЗА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3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4" name="Управляющая кнопка: домой 13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31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  <p:bldLst>
      <p:bldP spid="10" grpId="0"/>
      <p:bldP spid="1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76300"/>
            <a:ext cx="8229600" cy="952500"/>
          </a:xfrm>
        </p:spPr>
        <p:txBody>
          <a:bodyPr>
            <a:noAutofit/>
          </a:bodyPr>
          <a:lstStyle/>
          <a:p>
            <a:pPr lvl="0"/>
            <a:r>
              <a:rPr lang="ru-RU" sz="3600" dirty="0"/>
              <a:t>Как называется состриженная шерсть с овцы?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973334" y="3390900"/>
            <a:ext cx="1712072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РУНО</a:t>
            </a:r>
            <a:endParaRPr lang="ru-RU" sz="5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уберешь три лишних слога,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664787" y="3390900"/>
            <a:ext cx="4324838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ПОРУБАНОЧЕК</a:t>
            </a:r>
            <a:endParaRPr lang="ru-RU" sz="5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62484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1" name="Управляющая кнопка: домой 10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45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" grpId="0"/>
      <p:bldP spid="9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76300"/>
            <a:ext cx="8229600" cy="952500"/>
          </a:xfrm>
        </p:spPr>
        <p:txBody>
          <a:bodyPr>
            <a:noAutofit/>
          </a:bodyPr>
          <a:lstStyle/>
          <a:p>
            <a:r>
              <a:rPr lang="ru-RU" sz="3600" dirty="0"/>
              <a:t>Кто производил лучший цемент в Древнем мире из вулканического пепла и известняка?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525454" y="3390900"/>
            <a:ext cx="32207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РИМЛЯНЕ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522462" y="3390900"/>
            <a:ext cx="32207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МИЛНЯРЕ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8006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1" name="Управляющая кнопка: домой 10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45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" grpId="0"/>
      <p:bldP spid="9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3400" y="876300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Что добавляется в цемент для того, чтобы он затвердел? 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уберешь три лишних слога,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821147" y="3390900"/>
            <a:ext cx="4012124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ЗАВОБИДАКА</a:t>
            </a:r>
            <a:endParaRPr lang="ru-RU" sz="5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62484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939191" y="3390900"/>
            <a:ext cx="1780359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ВОДА</a:t>
            </a:r>
            <a:endParaRPr lang="ru-RU" sz="5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2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077200" y="4686300"/>
            <a:ext cx="304800" cy="304800"/>
          </a:xfrm>
          <a:prstGeom prst="rect">
            <a:avLst/>
          </a:prstGeom>
        </p:spPr>
      </p:pic>
      <p:sp>
        <p:nvSpPr>
          <p:cNvPr id="13" name="Управляющая кнопка: домой 12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31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9" grpId="0"/>
      <p:bldP spid="11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62000" y="876300"/>
            <a:ext cx="8002177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всем за участие в игре!</a:t>
            </a:r>
          </a:p>
          <a:p>
            <a:pPr algn="ctr"/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Кто много читает, тот много знает!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76300"/>
            <a:ext cx="8229600" cy="952500"/>
          </a:xfrm>
        </p:spPr>
        <p:txBody>
          <a:bodyPr>
            <a:noAutofit/>
          </a:bodyPr>
          <a:lstStyle/>
          <a:p>
            <a:r>
              <a:rPr lang="ru-RU" sz="3600" dirty="0"/>
              <a:t>Эти микроорганизмы живут повсюду и состоят из одной клетки. Как они называются?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486400" y="3390900"/>
            <a:ext cx="33194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БАКТЕРИИ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430963" y="3390900"/>
            <a:ext cx="33248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ТЕРИБАКИ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8006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7848600" y="4610100"/>
            <a:ext cx="304800" cy="304800"/>
          </a:xfrm>
          <a:prstGeom prst="rect">
            <a:avLst/>
          </a:prstGeom>
        </p:spPr>
      </p:pic>
      <p:sp>
        <p:nvSpPr>
          <p:cNvPr id="13" name="Управляющая кнопка: домой 12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45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76300"/>
            <a:ext cx="8229600" cy="952500"/>
          </a:xfrm>
        </p:spPr>
        <p:txBody>
          <a:bodyPr>
            <a:noAutofit/>
          </a:bodyPr>
          <a:lstStyle/>
          <a:p>
            <a:r>
              <a:rPr lang="ru-RU" sz="3600" dirty="0"/>
              <a:t>Что является основным строительным материалом живой клетки?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049374" y="3390900"/>
            <a:ext cx="21934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БЕЛОК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010674" y="3390900"/>
            <a:ext cx="21654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КОЛЕБ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8006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153400" y="4762500"/>
            <a:ext cx="304800" cy="304800"/>
          </a:xfrm>
          <a:prstGeom prst="rect">
            <a:avLst/>
          </a:prstGeom>
        </p:spPr>
      </p:pic>
      <p:sp>
        <p:nvSpPr>
          <p:cNvPr id="13" name="Управляющая кнопка: домой 12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745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45"/>
                            </p:stCondLst>
                            <p:childTnLst>
                              <p:par>
                                <p:cTn id="1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33400" y="876300"/>
            <a:ext cx="8229600" cy="952500"/>
          </a:xfrm>
        </p:spPr>
        <p:txBody>
          <a:bodyPr>
            <a:noAutofit/>
          </a:bodyPr>
          <a:lstStyle/>
          <a:p>
            <a:r>
              <a:rPr lang="ru-RU" sz="3600" dirty="0"/>
              <a:t>Как называется пустота, пространство, в котором нет ничего?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26976" y="3390900"/>
            <a:ext cx="27327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КУМАВУ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8006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777859" y="3390900"/>
            <a:ext cx="27365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ВАКУУМ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2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229600" y="4762500"/>
            <a:ext cx="304800" cy="304800"/>
          </a:xfrm>
          <a:prstGeom prst="rect">
            <a:avLst/>
          </a:prstGeom>
        </p:spPr>
      </p:pic>
      <p:sp>
        <p:nvSpPr>
          <p:cNvPr id="13" name="Управляющая кнопка: домой 12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4745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1731"/>
                            </p:stCondLst>
                            <p:childTnLst>
                              <p:par>
                                <p:cTn id="18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33400" y="876300"/>
            <a:ext cx="8229600" cy="952500"/>
          </a:xfrm>
        </p:spPr>
        <p:txBody>
          <a:bodyPr>
            <a:noAutofit/>
          </a:bodyPr>
          <a:lstStyle/>
          <a:p>
            <a:r>
              <a:rPr lang="ru-RU" sz="3600" dirty="0"/>
              <a:t>Какой материал получают после обжига мела, известняка? Им белят потолок.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00625" y="3390900"/>
            <a:ext cx="27855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ВСЕТИЗЬ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8006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759136" y="3390900"/>
            <a:ext cx="27739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ИЗВЕСТЬ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2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229600" y="4762500"/>
            <a:ext cx="304800" cy="304800"/>
          </a:xfrm>
          <a:prstGeom prst="rect">
            <a:avLst/>
          </a:prstGeom>
        </p:spPr>
      </p:pic>
      <p:sp>
        <p:nvSpPr>
          <p:cNvPr id="13" name="Управляющая кнопка: домой 12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4745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1731"/>
                            </p:stCondLst>
                            <p:childTnLst>
                              <p:par>
                                <p:cTn id="18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33400" y="876300"/>
            <a:ext cx="8229600" cy="952500"/>
          </a:xfrm>
        </p:spPr>
        <p:txBody>
          <a:bodyPr>
            <a:noAutofit/>
          </a:bodyPr>
          <a:lstStyle/>
          <a:p>
            <a:r>
              <a:rPr lang="ru-RU" sz="3600" dirty="0"/>
              <a:t>Как называется мельчайшая частица, состоящая из группы атомов?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66800" y="23241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Если расшифруешь анаграмму, узнаешь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425968" y="3390900"/>
            <a:ext cx="3334823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АКУЛЕМОЛ</a:t>
            </a:r>
            <a:endParaRPr lang="ru-RU" sz="5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800600" y="3619500"/>
            <a:ext cx="597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478709" y="3390900"/>
            <a:ext cx="3334823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МОЛЕКУЛА</a:t>
            </a:r>
            <a:endParaRPr lang="ru-RU" sz="5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2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153400" y="4610100"/>
            <a:ext cx="304800" cy="304800"/>
          </a:xfrm>
          <a:prstGeom prst="rect">
            <a:avLst/>
          </a:prstGeom>
        </p:spPr>
      </p:pic>
      <p:sp>
        <p:nvSpPr>
          <p:cNvPr id="13" name="Управляющая кнопка: домой 12">
            <a:hlinkClick r:id="rId5" action="ppaction://hlinksldjump" highlightClick="1"/>
          </p:cNvPr>
          <p:cNvSpPr/>
          <p:nvPr/>
        </p:nvSpPr>
        <p:spPr>
          <a:xfrm>
            <a:off x="7924800" y="4457700"/>
            <a:ext cx="737616" cy="813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4745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1731"/>
                            </p:stCondLst>
                            <p:childTnLst>
                              <p:par>
                                <p:cTn id="18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650</TotalTime>
  <Words>984</Words>
  <Application>Microsoft Office PowerPoint</Application>
  <PresentationFormat>Экран (16:10)</PresentationFormat>
  <Paragraphs>235</Paragraphs>
  <Slides>49</Slides>
  <Notes>0</Notes>
  <HiddenSlides>0</HiddenSlides>
  <MMClips>46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49</vt:i4>
      </vt:variant>
    </vt:vector>
  </HeadingPairs>
  <TitlesOfParts>
    <vt:vector size="53" baseType="lpstr">
      <vt:lpstr>Arial</vt:lpstr>
      <vt:lpstr>Calibri</vt:lpstr>
      <vt:lpstr>Comic Sans MS</vt:lpstr>
      <vt:lpstr>Office Theme</vt:lpstr>
      <vt:lpstr>«Хочу всё знать!»</vt:lpstr>
      <vt:lpstr>Презентация PowerPoint</vt:lpstr>
      <vt:lpstr>Как называется горный лен, который применяют в строительстве, ракетостроении и автомобильной промышленности? </vt:lpstr>
      <vt:lpstr>Презентация PowerPoint</vt:lpstr>
      <vt:lpstr>Эти микроорганизмы живут повсюду и состоят из одной клетки. Как они называются?</vt:lpstr>
      <vt:lpstr>Что является основным строительным материалом живой клетки? </vt:lpstr>
      <vt:lpstr>Как называется пустота, пространство, в котором нет ничего? </vt:lpstr>
      <vt:lpstr>Какой материал получают после обжига мела, известняка? Им белят потолок.</vt:lpstr>
      <vt:lpstr>Как называется мельчайшая частица, состоящая из группы атомов? </vt:lpstr>
      <vt:lpstr>Как называется отдельное растение или животное?</vt:lpstr>
      <vt:lpstr>Как называется пористое вулканическое стекло, образовавшееся из остывшей лавы? </vt:lpstr>
      <vt:lpstr>Растение с полезными свойствами, которое может заменить мясо?</vt:lpstr>
      <vt:lpstr>Презентация PowerPoint</vt:lpstr>
      <vt:lpstr>Презентация PowerPoint</vt:lpstr>
      <vt:lpstr>Как называется главный строительный материал растительного мира, используемый для изготовления бумаги?  </vt:lpstr>
      <vt:lpstr>Как называются вращающийся аппарат для механического разделения смеси на составные части? </vt:lpstr>
      <vt:lpstr>Как называется подвижное соединение двух частей механизма, обеспечивающее их вращение?</vt:lpstr>
      <vt:lpstr>Презентация PowerPoint</vt:lpstr>
      <vt:lpstr>Что является проводником электрического тока? </vt:lpstr>
      <vt:lpstr>Презентация PowerPoint</vt:lpstr>
      <vt:lpstr>Презентация PowerPoint</vt:lpstr>
      <vt:lpstr>В какой стране впервые начали делать кукол для взрослых?</vt:lpstr>
      <vt:lpstr>Какой основной материал использовали для изготовления кукол с 1940-х годов?</vt:lpstr>
      <vt:lpstr>Презентация PowerPoint</vt:lpstr>
      <vt:lpstr>Из чего создают морскую гладь для корабля в бутылке? </vt:lpstr>
      <vt:lpstr>Какая страна считается родиной футбола?</vt:lpstr>
      <vt:lpstr>Что составляет основу современных досок для сёрфинга?</vt:lpstr>
      <vt:lpstr>Какое прозвище было у американского президента Теодора Рузвельта?</vt:lpstr>
      <vt:lpstr>Презентация PowerPoint</vt:lpstr>
      <vt:lpstr>Из какого материала сделан наполнитель для кошачьего туалета?</vt:lpstr>
      <vt:lpstr>Презентация PowerPoint</vt:lpstr>
      <vt:lpstr>Как называется материал, из которого делают зубную нить? </vt:lpstr>
      <vt:lpstr>Из какого дерева делают обычные спички?</vt:lpstr>
      <vt:lpstr>Презентация PowerPoint</vt:lpstr>
      <vt:lpstr>Что изобрел в 1908 году швейцарский химик Жак Бранденбергер? </vt:lpstr>
      <vt:lpstr>Какой древнегреческий ученый завел обычай начищать зубы мраморной крошкой?</vt:lpstr>
      <vt:lpstr>Из этой простой вещи делают гвозди и шурупы. Что это?</vt:lpstr>
      <vt:lpstr>Кто первым из какао-бобов стал делать шоколад? </vt:lpstr>
      <vt:lpstr>Презентация PowerPoint</vt:lpstr>
      <vt:lpstr>Что такое итальянская паста с дырочкой внутри? </vt:lpstr>
      <vt:lpstr>Презентация PowerPoint</vt:lpstr>
      <vt:lpstr>Как называют цвет джинсов (средний между темно-синим и фиолетовым)?</vt:lpstr>
      <vt:lpstr>Как называется плод хлопчатника? </vt:lpstr>
      <vt:lpstr>Презентация PowerPoint</vt:lpstr>
      <vt:lpstr>Презентация PowerPoint</vt:lpstr>
      <vt:lpstr>Как называется состриженная шерсть с овцы? </vt:lpstr>
      <vt:lpstr>Кто производил лучший цемент в Древнем мире из вулканического пепла и известняка?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СВЕТЛАНА</dc:creator>
  <cp:lastModifiedBy>Господин</cp:lastModifiedBy>
  <cp:revision>82</cp:revision>
  <dcterms:created xsi:type="dcterms:W3CDTF">2018-09-30T00:51:05Z</dcterms:created>
  <dcterms:modified xsi:type="dcterms:W3CDTF">2022-04-30T09:31:41Z</dcterms:modified>
</cp:coreProperties>
</file>